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6" r:id="rId10"/>
    <p:sldId id="263" r:id="rId11"/>
    <p:sldId id="264" r:id="rId12"/>
    <p:sldId id="265" r:id="rId13"/>
  </p:sldIdLst>
  <p:sldSz cx="9144000" cy="5143500" type="screen16x9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8F6C62EC-6DBE-4AE6-928F-2CCB0285661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D031B84A-7EBA-4267-B09A-5623CE44ECE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E0A7B8B6-A0F4-41B3-9CAA-A7374C14786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FB25588D-1665-4F3A-BAA3-69487F562E3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9E5940DD-39BE-41A3-8D15-35063825CBF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AF9FD765-41E9-4684-BA8C-8DD3E395473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4D5D71FA-6CFF-4599-86F7-2D6414EC4CF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B9559579-2041-4F80-8F1F-49208D46AC1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ED53CCC0-9453-40AC-A77A-1AB4CF34DEE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FFD41C9A-7244-4DEA-8893-7597D663A84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63FA175D-1BCD-4865-818F-92A55894377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1EF9D8DD-D70C-4EB0-BB07-290A04399FB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en" sz="1000" b="0" strike="noStrike" spc="-1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17270B6B-A3A5-4329-8D3D-D8AA37AAEEDC}" type="slidenum">
              <a:rPr lang="en" sz="1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63;p16"/>
          <p:cNvSpPr/>
          <p:nvPr/>
        </p:nvSpPr>
        <p:spPr>
          <a:xfrm>
            <a:off x="0" y="4867560"/>
            <a:ext cx="308160" cy="27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75760" rIns="90000" bIns="275760" anchor="ctr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fld id="{4FC6A3E1-CBDC-4616-8309-0732BD9C88DE}" type="slidenum">
              <a:rPr lang="en" sz="800" b="0" strike="noStrike" spc="-1">
                <a:solidFill>
                  <a:srgbClr val="3D3C3B"/>
                </a:solidFill>
                <a:latin typeface="Helvetica Neue Light"/>
                <a:ea typeface="Helvetica Neue Light"/>
              </a:rPr>
              <a:t>‹#›</a:t>
            </a:fld>
            <a:endParaRPr lang="en-US" sz="800" b="0" strike="noStrike" spc="-1">
              <a:latin typeface="Arial"/>
            </a:endParaRPr>
          </a:p>
        </p:txBody>
      </p:sp>
      <p:pic>
        <p:nvPicPr>
          <p:cNvPr id="40" name="Google Shape;64;p16"/>
          <p:cNvPicPr/>
          <p:nvPr/>
        </p:nvPicPr>
        <p:blipFill>
          <a:blip r:embed="rId14"/>
          <a:stretch/>
        </p:blipFill>
        <p:spPr>
          <a:xfrm>
            <a:off x="7843320" y="4663080"/>
            <a:ext cx="1010160" cy="307080"/>
          </a:xfrm>
          <a:prstGeom prst="rect">
            <a:avLst/>
          </a:prstGeom>
          <a:ln w="0">
            <a:noFill/>
          </a:ln>
        </p:spPr>
      </p:pic>
      <p:pic>
        <p:nvPicPr>
          <p:cNvPr id="41" name="Google Shape;65;p16"/>
          <p:cNvPicPr/>
          <p:nvPr/>
        </p:nvPicPr>
        <p:blipFill>
          <a:blip r:embed="rId15">
            <a:alphaModFix amt="6000"/>
          </a:blip>
          <a:stretch/>
        </p:blipFill>
        <p:spPr>
          <a:xfrm>
            <a:off x="3378600" y="2347200"/>
            <a:ext cx="5764680" cy="2795760"/>
          </a:xfrm>
          <a:prstGeom prst="rect">
            <a:avLst/>
          </a:prstGeom>
          <a:ln w="0">
            <a:noFill/>
          </a:ln>
        </p:spPr>
      </p:pic>
      <p:sp>
        <p:nvSpPr>
          <p:cNvPr id="42" name="Google Shape;67;p16"/>
          <p:cNvSpPr/>
          <p:nvPr/>
        </p:nvSpPr>
        <p:spPr>
          <a:xfrm>
            <a:off x="0" y="4810320"/>
            <a:ext cx="9143280" cy="21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07280" rIns="90000" bIns="10728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700" b="0" strike="noStrike" spc="-1">
                <a:solidFill>
                  <a:srgbClr val="999999"/>
                </a:solidFill>
                <a:latin typeface="Roboto"/>
                <a:ea typeface="Roboto"/>
              </a:rPr>
              <a:t>COPYRIGHT (C) 2025, ECLIPSE FOUNDATION</a:t>
            </a:r>
            <a:endParaRPr lang="en-US" sz="700" b="0" strike="noStrike" spc="-1">
              <a:latin typeface="Arial"/>
            </a:endParaRPr>
          </a:p>
        </p:txBody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137;p31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grpSp>
        <p:nvGrpSpPr>
          <p:cNvPr id="82" name="Google Shape;138;p31"/>
          <p:cNvGrpSpPr/>
          <p:nvPr/>
        </p:nvGrpSpPr>
        <p:grpSpPr>
          <a:xfrm>
            <a:off x="0" y="4044960"/>
            <a:ext cx="9143280" cy="978840"/>
            <a:chOff x="0" y="4044960"/>
            <a:chExt cx="9143280" cy="978840"/>
          </a:xfrm>
        </p:grpSpPr>
        <p:pic>
          <p:nvPicPr>
            <p:cNvPr id="83" name="Google Shape;139;p31"/>
            <p:cNvPicPr/>
            <p:nvPr/>
          </p:nvPicPr>
          <p:blipFill>
            <a:blip r:embed="rId3"/>
            <a:stretch/>
          </p:blipFill>
          <p:spPr>
            <a:xfrm>
              <a:off x="268560" y="4044960"/>
              <a:ext cx="1633320" cy="567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4" name="Google Shape;140;p31"/>
            <p:cNvSpPr/>
            <p:nvPr/>
          </p:nvSpPr>
          <p:spPr>
            <a:xfrm>
              <a:off x="0" y="4810320"/>
              <a:ext cx="9143280" cy="2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07280" rIns="90000" bIns="10728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  <a:tabLst>
                  <a:tab pos="0" algn="l"/>
                </a:tabLst>
              </a:pPr>
              <a:r>
                <a:rPr lang="en" sz="700" b="0" strike="noStrike" spc="-1">
                  <a:solidFill>
                    <a:srgbClr val="FFFFFF"/>
                  </a:solidFill>
                  <a:latin typeface="Roboto"/>
                  <a:ea typeface="Roboto"/>
                </a:rPr>
                <a:t>COPYRIGHT (C) 2025, ECLIPSE FOUNDATION</a:t>
              </a:r>
              <a:endParaRPr lang="en-US" sz="700" b="0" strike="noStrike" spc="-1">
                <a:latin typeface="Arial"/>
              </a:endParaRPr>
            </a:p>
          </p:txBody>
        </p:sp>
      </p:grpSp>
      <p:sp>
        <p:nvSpPr>
          <p:cNvPr id="85" name="Google Shape;141;p31"/>
          <p:cNvSpPr/>
          <p:nvPr/>
        </p:nvSpPr>
        <p:spPr>
          <a:xfrm>
            <a:off x="1924200" y="1148760"/>
            <a:ext cx="7612200" cy="2032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>
                <a:solidFill>
                  <a:srgbClr val="EE0C90"/>
                </a:solidFill>
                <a:latin typeface="Audiowide"/>
                <a:ea typeface="Audiowide"/>
              </a:rPr>
              <a:t>Chapter III - 2025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97;p39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Contact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19" name="Google Shape;199;p39"/>
          <p:cNvSpPr/>
          <p:nvPr/>
        </p:nvSpPr>
        <p:spPr>
          <a:xfrm>
            <a:off x="657720" y="1132560"/>
            <a:ext cx="7686360" cy="3199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</p:txBody>
      </p:sp>
      <p:pic>
        <p:nvPicPr>
          <p:cNvPr id="120" name="Picture 119"/>
          <p:cNvPicPr/>
          <p:nvPr/>
        </p:nvPicPr>
        <p:blipFill>
          <a:blip r:embed="rId3"/>
          <a:stretch/>
        </p:blipFill>
        <p:spPr>
          <a:xfrm>
            <a:off x="914400" y="784080"/>
            <a:ext cx="7772040" cy="3787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204;p40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grpSp>
        <p:nvGrpSpPr>
          <p:cNvPr id="122" name="Google Shape;205;p40"/>
          <p:cNvGrpSpPr/>
          <p:nvPr/>
        </p:nvGrpSpPr>
        <p:grpSpPr>
          <a:xfrm>
            <a:off x="0" y="4044960"/>
            <a:ext cx="9143280" cy="978840"/>
            <a:chOff x="0" y="4044960"/>
            <a:chExt cx="9143280" cy="978840"/>
          </a:xfrm>
        </p:grpSpPr>
        <p:pic>
          <p:nvPicPr>
            <p:cNvPr id="123" name="Google Shape;206;p40"/>
            <p:cNvPicPr/>
            <p:nvPr/>
          </p:nvPicPr>
          <p:blipFill>
            <a:blip r:embed="rId3"/>
            <a:stretch/>
          </p:blipFill>
          <p:spPr>
            <a:xfrm>
              <a:off x="268560" y="4044960"/>
              <a:ext cx="1633320" cy="567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4" name="Google Shape;207;p40"/>
            <p:cNvSpPr/>
            <p:nvPr/>
          </p:nvSpPr>
          <p:spPr>
            <a:xfrm>
              <a:off x="0" y="4810320"/>
              <a:ext cx="9143280" cy="2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07280" rIns="90000" bIns="10728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  <a:tabLst>
                  <a:tab pos="0" algn="l"/>
                </a:tabLst>
              </a:pPr>
              <a:r>
                <a:rPr lang="en" sz="700" b="0" strike="noStrike" spc="-1">
                  <a:solidFill>
                    <a:srgbClr val="FFFFFF"/>
                  </a:solidFill>
                  <a:latin typeface="Roboto"/>
                  <a:ea typeface="Roboto"/>
                </a:rPr>
                <a:t>COPYRIGHT (C) 2025, ECLIPSE FOUNDATION</a:t>
              </a:r>
              <a:endParaRPr lang="en-US" sz="700" b="0" strike="noStrike" spc="-1">
                <a:latin typeface="Arial"/>
              </a:endParaRPr>
            </a:p>
          </p:txBody>
        </p:sp>
      </p:grpSp>
      <p:sp>
        <p:nvSpPr>
          <p:cNvPr id="125" name="Google Shape;208;p40"/>
          <p:cNvSpPr/>
          <p:nvPr/>
        </p:nvSpPr>
        <p:spPr>
          <a:xfrm>
            <a:off x="0" y="2073240"/>
            <a:ext cx="9143280" cy="2032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endParaRPr lang="en-US" sz="50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Audiowide"/>
                <a:ea typeface="Audiowide"/>
              </a:rPr>
              <a:t>Thank your audience and encourage them to get in touch afterwards.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146;p32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grpSp>
        <p:nvGrpSpPr>
          <p:cNvPr id="87" name="Google Shape;147;p32"/>
          <p:cNvGrpSpPr/>
          <p:nvPr/>
        </p:nvGrpSpPr>
        <p:grpSpPr>
          <a:xfrm>
            <a:off x="0" y="4044960"/>
            <a:ext cx="9143280" cy="978840"/>
            <a:chOff x="0" y="4044960"/>
            <a:chExt cx="9143280" cy="978840"/>
          </a:xfrm>
        </p:grpSpPr>
        <p:pic>
          <p:nvPicPr>
            <p:cNvPr id="88" name="Google Shape;148;p32"/>
            <p:cNvPicPr/>
            <p:nvPr/>
          </p:nvPicPr>
          <p:blipFill>
            <a:blip r:embed="rId3"/>
            <a:stretch/>
          </p:blipFill>
          <p:spPr>
            <a:xfrm>
              <a:off x="268560" y="4044960"/>
              <a:ext cx="1633320" cy="567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9" name="Google Shape;149;p32"/>
            <p:cNvSpPr/>
            <p:nvPr/>
          </p:nvSpPr>
          <p:spPr>
            <a:xfrm>
              <a:off x="0" y="4810320"/>
              <a:ext cx="9143280" cy="2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07280" rIns="90000" bIns="10728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  <a:tabLst>
                  <a:tab pos="0" algn="l"/>
                </a:tabLst>
              </a:pPr>
              <a:r>
                <a:rPr lang="en" sz="700" b="0" strike="noStrike" spc="-1">
                  <a:solidFill>
                    <a:srgbClr val="FFFFFF"/>
                  </a:solidFill>
                  <a:latin typeface="Roboto"/>
                  <a:ea typeface="Roboto"/>
                </a:rPr>
                <a:t>COPYRIGHT (C) 2025, ECLIPSE FOUNDATION</a:t>
              </a:r>
              <a:endParaRPr lang="en-US" sz="700" b="0" strike="noStrike" spc="-1">
                <a:latin typeface="Arial"/>
              </a:endParaRPr>
            </a:p>
          </p:txBody>
        </p:sp>
      </p:grpSp>
      <p:sp>
        <p:nvSpPr>
          <p:cNvPr id="90" name="Google Shape;150;p32"/>
          <p:cNvSpPr/>
          <p:nvPr/>
        </p:nvSpPr>
        <p:spPr>
          <a:xfrm>
            <a:off x="0" y="2225880"/>
            <a:ext cx="9143280" cy="2032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ctr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" sz="4800" b="0" strike="noStrike" spc="-1">
                <a:solidFill>
                  <a:srgbClr val="FFFFFF"/>
                </a:solidFill>
                <a:latin typeface="Roboto"/>
                <a:ea typeface="Audiowide"/>
              </a:rPr>
              <a:t>SDVenturers</a:t>
            </a:r>
            <a:endParaRPr lang="en-US" sz="4800" b="0" strike="noStrike" spc="-1">
              <a:latin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155;p 1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62160" y="12600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93" name="Google Shape;157;p 2"/>
          <p:cNvSpPr/>
          <p:nvPr/>
        </p:nvSpPr>
        <p:spPr>
          <a:xfrm>
            <a:off x="228960" y="685800"/>
            <a:ext cx="5257440" cy="388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Google Shape;157;p 1"/>
          <p:cNvSpPr/>
          <p:nvPr/>
        </p:nvSpPr>
        <p:spPr>
          <a:xfrm>
            <a:off x="228600" y="770760"/>
            <a:ext cx="8686440" cy="1058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Every year, road traffic crashes claim 1.19 million lives and injure 20-50 million more – with fatigue, distraction, and aggression driving up to 25% of fatalities. [</a:t>
            </a:r>
            <a:r>
              <a:rPr lang="en" sz="1300" b="0" i="1" strike="noStrike" spc="-1">
                <a:solidFill>
                  <a:srgbClr val="000000"/>
                </a:solidFill>
                <a:latin typeface="Roboto"/>
                <a:ea typeface="Roboto"/>
              </a:rPr>
              <a:t>https://www.who.int/news-room/fact-sheets/detail/road-traffic-injuries</a:t>
            </a: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]</a:t>
            </a: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endParaRPr lang="en-US" sz="1300" b="0" strike="noStrike" spc="-1">
              <a:latin typeface="Roboto"/>
            </a:endParaRPr>
          </a:p>
        </p:txBody>
      </p:sp>
      <p:pic>
        <p:nvPicPr>
          <p:cNvPr id="95" name="Picture 94"/>
          <p:cNvPicPr/>
          <p:nvPr/>
        </p:nvPicPr>
        <p:blipFill>
          <a:blip r:embed="rId3"/>
          <a:stretch/>
        </p:blipFill>
        <p:spPr>
          <a:xfrm>
            <a:off x="2514600" y="1828800"/>
            <a:ext cx="4114800" cy="3081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155;p33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62160" y="12600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Mood Detection and Action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98" name="Google Shape;157;p33"/>
          <p:cNvSpPr/>
          <p:nvPr/>
        </p:nvSpPr>
        <p:spPr>
          <a:xfrm>
            <a:off x="228960" y="685800"/>
            <a:ext cx="5257440" cy="388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With new GSR regulations, vehicles must monitor the driver’s condition. Today’s systems mostly detect drowsiness, but they cannot understand the emotional state of the driver.</a:t>
            </a: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300" b="1" strike="noStrike" spc="-1">
                <a:solidFill>
                  <a:srgbClr val="000000"/>
                </a:solidFill>
                <a:latin typeface="Roboto"/>
                <a:ea typeface="Roboto"/>
              </a:rPr>
              <a:t>Our plan is to go further:</a:t>
            </a: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Use cameras and sensors to detect if the driver is angry, stressed, or calm. Process this data on the vehicle’s HPC in real time.</a:t>
            </a: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300" b="1" strike="noStrike" spc="-1">
                <a:solidFill>
                  <a:srgbClr val="000000"/>
                </a:solidFill>
                <a:latin typeface="Roboto"/>
                <a:ea typeface="Roboto"/>
              </a:rPr>
              <a:t>Give simple feedback to the driver and control the vehicle:</a:t>
            </a: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If angry or tired → vehicle gets eco mode</a:t>
            </a: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If calm → city mode</a:t>
            </a: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Mood gets detected →  Vehicle control reacts</a:t>
            </a:r>
            <a:endParaRPr lang="en-US" sz="1300" b="0" strike="noStrike" spc="-1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→  Non-ignorable feedback for the driver</a:t>
            </a:r>
            <a:endParaRPr lang="en-US" sz="1300" b="0" strike="noStrike" spc="-1">
              <a:latin typeface="Roboto"/>
            </a:endParaRPr>
          </a:p>
        </p:txBody>
      </p:sp>
      <p:pic>
        <p:nvPicPr>
          <p:cNvPr id="99" name="Picture 98"/>
          <p:cNvPicPr/>
          <p:nvPr/>
        </p:nvPicPr>
        <p:blipFill>
          <a:blip r:embed="rId3"/>
          <a:stretch/>
        </p:blipFill>
        <p:spPr>
          <a:xfrm>
            <a:off x="5715000" y="2590920"/>
            <a:ext cx="2971440" cy="1980720"/>
          </a:xfrm>
          <a:prstGeom prst="rect">
            <a:avLst/>
          </a:prstGeom>
          <a:ln w="0">
            <a:noFill/>
          </a:ln>
        </p:spPr>
      </p:pic>
      <p:pic>
        <p:nvPicPr>
          <p:cNvPr id="100" name="Picture 99"/>
          <p:cNvPicPr/>
          <p:nvPr/>
        </p:nvPicPr>
        <p:blipFill>
          <a:blip r:embed="rId4"/>
          <a:stretch/>
        </p:blipFill>
        <p:spPr>
          <a:xfrm>
            <a:off x="5715000" y="685800"/>
            <a:ext cx="3041280" cy="1647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69;p35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The System Architecture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03" name="Google Shape;171;p35"/>
          <p:cNvSpPr/>
          <p:nvPr/>
        </p:nvSpPr>
        <p:spPr>
          <a:xfrm>
            <a:off x="657720" y="915120"/>
            <a:ext cx="4142880" cy="1828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4" name="Picture 103"/>
          <p:cNvPicPr/>
          <p:nvPr/>
        </p:nvPicPr>
        <p:blipFill>
          <a:blip r:embed="rId3"/>
          <a:stretch/>
        </p:blipFill>
        <p:spPr>
          <a:xfrm>
            <a:off x="1477080" y="1371600"/>
            <a:ext cx="6523920" cy="29718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76;p36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The Added Value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07" name="Google Shape;178;p36"/>
          <p:cNvSpPr/>
          <p:nvPr/>
        </p:nvSpPr>
        <p:spPr>
          <a:xfrm>
            <a:off x="657720" y="1132560"/>
            <a:ext cx="3913920" cy="3199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pos="0" algn="l"/>
              </a:tabLst>
            </a:pPr>
            <a:endParaRPr lang="en-US" sz="1300" b="0" strike="noStrike" spc="-1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Goes beyond GSR compliance (not only drowsiness, but also emotional state monitoring).</a:t>
            </a:r>
            <a:endParaRPr lang="en-US" sz="1300" b="0" strike="noStrike" spc="-1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Provides a holistic view of the driver → detects stress, anger, sadness, or fatigue in real time.</a:t>
            </a:r>
            <a:endParaRPr lang="en-US" sz="1300" b="0" strike="noStrike" spc="-1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People-oriented solution → designed for commercial buses where passenger safety is critical.</a:t>
            </a:r>
            <a:endParaRPr lang="en-US" sz="1300" b="0" strike="noStrike" spc="-1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Adds proactive safety feedback (rest, end shift, continue safely) instead of just passive alerts.</a:t>
            </a:r>
            <a:endParaRPr lang="en-US" sz="1300" b="0" strike="noStrike" spc="-1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pos="0" algn="l"/>
              </a:tabLst>
            </a:pPr>
            <a:r>
              <a:rPr lang="en" sz="1300" b="0" strike="noStrike" spc="-1">
                <a:solidFill>
                  <a:srgbClr val="000000"/>
                </a:solidFill>
                <a:latin typeface="Roboto"/>
                <a:ea typeface="Roboto"/>
              </a:rPr>
              <a:t>Uses open-source Eclipse technologies (Mosquitto, uProtocol, Ankaios, ThreadX) → scalable, interoperable, and future-proof.</a:t>
            </a:r>
            <a:endParaRPr lang="en-US" sz="1300" b="0" strike="noStrike" spc="-1">
              <a:latin typeface="Roboto"/>
              <a:ea typeface="Noto Sans CJK SC"/>
            </a:endParaRPr>
          </a:p>
        </p:txBody>
      </p:sp>
      <p:pic>
        <p:nvPicPr>
          <p:cNvPr id="108" name="Picture 107"/>
          <p:cNvPicPr/>
          <p:nvPr/>
        </p:nvPicPr>
        <p:blipFill>
          <a:blip r:embed="rId3"/>
          <a:stretch/>
        </p:blipFill>
        <p:spPr>
          <a:xfrm>
            <a:off x="4515120" y="1371600"/>
            <a:ext cx="4628520" cy="3085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83;p37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14300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The Market &amp; The Competition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11" name="Google Shape;185;p37"/>
          <p:cNvSpPr/>
          <p:nvPr/>
        </p:nvSpPr>
        <p:spPr>
          <a:xfrm>
            <a:off x="228600" y="1143000"/>
            <a:ext cx="4915080" cy="3199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126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" sz="1200" b="1" strike="noStrike" spc="-1">
                <a:solidFill>
                  <a:srgbClr val="000000"/>
                </a:solidFill>
                <a:latin typeface="Roboto"/>
                <a:ea typeface="Roboto"/>
              </a:rPr>
              <a:t>Existing Competitors: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" sz="1200" b="0" strike="noStrike" spc="-1">
                <a:solidFill>
                  <a:srgbClr val="000000"/>
                </a:solidFill>
                <a:latin typeface="Roboto"/>
                <a:ea typeface="Roboto"/>
              </a:rPr>
              <a:t>Smart Eye, Eyeris, Lytx, OEM Driver Monitoring Systems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" sz="1200" b="0" strike="noStrike" spc="-1">
                <a:solidFill>
                  <a:srgbClr val="000000"/>
                </a:solidFill>
                <a:latin typeface="Roboto"/>
                <a:ea typeface="Roboto"/>
              </a:rPr>
              <a:t>Focus mainly on drowsiness and distraction detection(DDAW, ADDW)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200" b="0" strike="noStrike" spc="-1">
              <a:latin typeface="Roboto"/>
            </a:endParaRPr>
          </a:p>
          <a:p>
            <a:pPr marL="126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" sz="1200" b="1" strike="noStrike" spc="-1">
                <a:solidFill>
                  <a:srgbClr val="000000"/>
                </a:solidFill>
                <a:latin typeface="Roboto"/>
                <a:ea typeface="Roboto"/>
              </a:rPr>
              <a:t>Limitations: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" sz="1200" b="0" strike="noStrike" spc="-1">
                <a:solidFill>
                  <a:srgbClr val="000000"/>
                </a:solidFill>
                <a:latin typeface="Roboto"/>
                <a:ea typeface="Roboto"/>
              </a:rPr>
              <a:t>Limited or no emotional state analysis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" sz="1200" b="0" strike="noStrike" spc="-1">
                <a:solidFill>
                  <a:srgbClr val="000000"/>
                </a:solidFill>
                <a:latin typeface="Roboto"/>
                <a:ea typeface="Roboto"/>
              </a:rPr>
              <a:t>Mostly regulation-driven, not proactive feedback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" sz="1200" b="0" strike="noStrike" spc="-1">
                <a:solidFill>
                  <a:srgbClr val="000000"/>
                </a:solidFill>
                <a:latin typeface="Roboto"/>
                <a:ea typeface="Roboto"/>
              </a:rPr>
              <a:t>Some are research prototypes, not market-ready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endParaRPr lang="en-US" sz="1200" b="0" strike="noStrike" spc="-1">
              <a:latin typeface="Roboto"/>
            </a:endParaRPr>
          </a:p>
          <a:p>
            <a:pPr marL="126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en" sz="1200" b="1" strike="noStrike" spc="-1">
                <a:solidFill>
                  <a:srgbClr val="000000"/>
                </a:solidFill>
                <a:latin typeface="Roboto"/>
                <a:ea typeface="Roboto"/>
              </a:rPr>
              <a:t>Our Differentiation: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" sz="1200" b="0" strike="noStrike" spc="-1">
                <a:solidFill>
                  <a:srgbClr val="000000"/>
                </a:solidFill>
                <a:latin typeface="Roboto"/>
                <a:ea typeface="Roboto"/>
              </a:rPr>
              <a:t>Detects emotions (angry, stressed, calm, happy)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" sz="1200" b="0" strike="noStrike" spc="-1">
                <a:solidFill>
                  <a:srgbClr val="000000"/>
                </a:solidFill>
                <a:latin typeface="Roboto"/>
                <a:ea typeface="Roboto"/>
              </a:rPr>
              <a:t>Provides real-time actionable feedback and takes action based on mood (adjust vehicle behaviour)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" sz="1200" b="0" strike="noStrike" spc="-1">
                <a:solidFill>
                  <a:srgbClr val="000000"/>
                </a:solidFill>
                <a:latin typeface="Roboto"/>
                <a:ea typeface="Roboto"/>
              </a:rPr>
              <a:t>People-oriented → focuses on both driver well-being &amp; passenger safety</a:t>
            </a:r>
            <a:endParaRPr lang="en-US" sz="1200" b="0" strike="noStrike" spc="-1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" sz="1200" b="0" strike="noStrike" spc="-1">
                <a:solidFill>
                  <a:srgbClr val="000000"/>
                </a:solidFill>
                <a:latin typeface="Roboto"/>
                <a:ea typeface="Roboto"/>
              </a:rPr>
              <a:t>Built with open Eclipse technologies → scalable, interoperable, future-proof</a:t>
            </a:r>
            <a:endParaRPr lang="en-US" sz="1200" b="0" strike="noStrike" spc="-1">
              <a:latin typeface="Roboto"/>
            </a:endParaRPr>
          </a:p>
        </p:txBody>
      </p:sp>
      <p:pic>
        <p:nvPicPr>
          <p:cNvPr id="112" name="Picture 111"/>
          <p:cNvPicPr/>
          <p:nvPr/>
        </p:nvPicPr>
        <p:blipFill>
          <a:blip r:embed="rId3"/>
          <a:stretch/>
        </p:blipFill>
        <p:spPr>
          <a:xfrm>
            <a:off x="5029200" y="1143000"/>
            <a:ext cx="3886200" cy="2588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E81FE-5236-9E00-D511-B5F8B76C5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83;p37">
            <a:extLst>
              <a:ext uri="{FF2B5EF4-FFF2-40B4-BE49-F238E27FC236}">
                <a16:creationId xmlns:a16="http://schemas.microsoft.com/office/drawing/2014/main" id="{D7AD5547-FAD2-9008-CE36-83991FE4072F}"/>
              </a:ext>
            </a:extLst>
          </p:cNvPr>
          <p:cNvPicPr/>
          <p:nvPr/>
        </p:nvPicPr>
        <p:blipFill>
          <a:blip r:embed="rId4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0" name="PlaceHolder 1">
            <a:extLst>
              <a:ext uri="{FF2B5EF4-FFF2-40B4-BE49-F238E27FC236}">
                <a16:creationId xmlns:a16="http://schemas.microsoft.com/office/drawing/2014/main" id="{B4D682DD-9F92-DDD3-4814-88CB8474B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Demo</a:t>
            </a:r>
            <a:endParaRPr lang="en-US" sz="3000" b="0" strike="noStrike" spc="-1" dirty="0">
              <a:latin typeface="Arial"/>
            </a:endParaRPr>
          </a:p>
        </p:txBody>
      </p:sp>
      <p:pic>
        <p:nvPicPr>
          <p:cNvPr id="2" name="SDV_Demo">
            <a:hlinkClick r:id="" action="ppaction://media"/>
            <a:extLst>
              <a:ext uri="{FF2B5EF4-FFF2-40B4-BE49-F238E27FC236}">
                <a16:creationId xmlns:a16="http://schemas.microsoft.com/office/drawing/2014/main" id="{F17499DD-2190-AD87-660C-ED073CAB03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2159" y="832545"/>
            <a:ext cx="6553103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5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62;p34"/>
          <p:cNvPicPr/>
          <p:nvPr/>
        </p:nvPicPr>
        <p:blipFill>
          <a:blip r:embed="rId2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tIns="90000" rIns="90000" bIns="90000" anchor="t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rgbClr val="000000"/>
                </a:solidFill>
                <a:latin typeface="Arial"/>
                <a:ea typeface="Arial"/>
              </a:rPr>
              <a:t>Team and Structure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15" name="Google Shape;164;p34"/>
          <p:cNvSpPr/>
          <p:nvPr/>
        </p:nvSpPr>
        <p:spPr>
          <a:xfrm>
            <a:off x="542880" y="1143360"/>
            <a:ext cx="7686360" cy="3199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i="1" strike="noStrike" spc="-1">
                <a:solidFill>
                  <a:srgbClr val="000000"/>
                </a:solidFill>
                <a:latin typeface="Roboto"/>
                <a:ea typeface="Roboto"/>
              </a:rPr>
              <a:t>Pascal Kneuper  : System Build, System Integration, Software Development</a:t>
            </a: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i="1" strike="noStrike" spc="-1">
                <a:solidFill>
                  <a:srgbClr val="000000"/>
                </a:solidFill>
                <a:latin typeface="Roboto"/>
                <a:ea typeface="Roboto"/>
              </a:rPr>
              <a:t>Aniket Barve      : System Build, System Integration, Software Development </a:t>
            </a: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i="1" strike="noStrike" spc="-1">
                <a:solidFill>
                  <a:srgbClr val="000000"/>
                </a:solidFill>
                <a:latin typeface="Roboto"/>
                <a:ea typeface="Roboto"/>
              </a:rPr>
              <a:t>Adarsh Rastogi  : System Build, System Integration, Software Development</a:t>
            </a: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i="1" strike="noStrike" spc="-1">
                <a:solidFill>
                  <a:srgbClr val="000000"/>
                </a:solidFill>
                <a:latin typeface="Roboto"/>
                <a:ea typeface="Roboto"/>
              </a:rPr>
              <a:t>Tessa Talsma     : System Build, System Integration, Software Development</a:t>
            </a: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i="1" strike="noStrike" spc="-1">
                <a:solidFill>
                  <a:srgbClr val="000000"/>
                </a:solidFill>
                <a:latin typeface="Roboto"/>
                <a:ea typeface="Roboto"/>
              </a:rPr>
              <a:t>Batuhan Arslan : System Build, System Integration, Software Development</a:t>
            </a:r>
            <a:endParaRPr lang="en-US" sz="1500" b="0" strike="noStrike" spc="-1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1" strike="noStrike" spc="-1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</a:t>
            </a:r>
            <a:endParaRPr lang="en-US" sz="1500" b="0" strike="noStrike" spc="-1">
              <a:latin typeface="Arial"/>
            </a:endParaRPr>
          </a:p>
        </p:txBody>
      </p:sp>
      <p:pic>
        <p:nvPicPr>
          <p:cNvPr id="116" name="Picture 115"/>
          <p:cNvPicPr/>
          <p:nvPr/>
        </p:nvPicPr>
        <p:blipFill>
          <a:blip r:embed="rId3"/>
          <a:stretch/>
        </p:blipFill>
        <p:spPr>
          <a:xfrm>
            <a:off x="2286000" y="2514600"/>
            <a:ext cx="4460400" cy="25142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</TotalTime>
  <Words>453</Words>
  <Application>Microsoft Office PowerPoint</Application>
  <PresentationFormat>On-screen Show (16:9)</PresentationFormat>
  <Paragraphs>59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Audiowide</vt:lpstr>
      <vt:lpstr>Helvetica Neue Light</vt:lpstr>
      <vt:lpstr>Roboto</vt:lpstr>
      <vt:lpstr>StarSymbol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Mood Detection and Action</vt:lpstr>
      <vt:lpstr>The System Architecture</vt:lpstr>
      <vt:lpstr>The Added Value</vt:lpstr>
      <vt:lpstr>The Market &amp; The Competition</vt:lpstr>
      <vt:lpstr>Demo</vt:lpstr>
      <vt:lpstr>Team and Structure</vt:lpstr>
      <vt:lpstr>Contact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dc:description/>
  <cp:lastModifiedBy>adarsh rastogi</cp:lastModifiedBy>
  <cp:revision>14</cp:revision>
  <dcterms:modified xsi:type="dcterms:W3CDTF">2025-10-02T11:31:17Z</dcterms:modified>
  <dc:language>en-US</dc:language>
</cp:coreProperties>
</file>